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0" r:id="rId3"/>
    <p:sldId id="322" r:id="rId4"/>
    <p:sldId id="341" r:id="rId5"/>
    <p:sldId id="342" r:id="rId6"/>
    <p:sldId id="343" r:id="rId7"/>
    <p:sldId id="349" r:id="rId8"/>
    <p:sldId id="350" r:id="rId9"/>
    <p:sldId id="351" r:id="rId10"/>
    <p:sldId id="352" r:id="rId11"/>
    <p:sldId id="353" r:id="rId12"/>
    <p:sldId id="354" r:id="rId13"/>
    <p:sldId id="357" r:id="rId14"/>
    <p:sldId id="358" r:id="rId15"/>
    <p:sldId id="359" r:id="rId16"/>
    <p:sldId id="360" r:id="rId17"/>
    <p:sldId id="361" r:id="rId18"/>
    <p:sldId id="344" r:id="rId19"/>
    <p:sldId id="362" r:id="rId20"/>
    <p:sldId id="363" r:id="rId21"/>
    <p:sldId id="364" r:id="rId22"/>
    <p:sldId id="365" r:id="rId23"/>
    <p:sldId id="366" r:id="rId24"/>
    <p:sldId id="355" r:id="rId25"/>
    <p:sldId id="356" r:id="rId26"/>
    <p:sldId id="367" r:id="rId27"/>
    <p:sldId id="368" r:id="rId28"/>
    <p:sldId id="369" r:id="rId29"/>
    <p:sldId id="346" r:id="rId30"/>
    <p:sldId id="347" r:id="rId31"/>
    <p:sldId id="348" r:id="rId32"/>
    <p:sldId id="345"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F350C7-109D-7447-84D9-78371DE40787}" v="15" dt="2024-06-12T10:00:52.4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4" autoAdjust="0"/>
    <p:restoredTop sz="94660"/>
  </p:normalViewPr>
  <p:slideViewPr>
    <p:cSldViewPr snapToGrid="0">
      <p:cViewPr varScale="1">
        <p:scale>
          <a:sx n="82" d="100"/>
          <a:sy n="82" d="100"/>
        </p:scale>
        <p:origin x="7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03512EE-6F00-4399-8D81-0E3B673059E6}" type="datetimeFigureOut">
              <a:rPr lang="en-GB" smtClean="0"/>
              <a:t>12/06/2024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208601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3512EE-6F00-4399-8D81-0E3B673059E6}" type="datetimeFigureOut">
              <a:rPr lang="en-GB" smtClean="0"/>
              <a:t>12/06/2024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1345334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3512EE-6F00-4399-8D81-0E3B673059E6}" type="datetimeFigureOut">
              <a:rPr lang="en-GB" smtClean="0"/>
              <a:t>12/06/2024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3898051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3512EE-6F00-4399-8D81-0E3B673059E6}" type="datetimeFigureOut">
              <a:rPr lang="en-GB" smtClean="0"/>
              <a:t>12/06/2024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3603815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3512EE-6F00-4399-8D81-0E3B673059E6}" type="datetimeFigureOut">
              <a:rPr lang="en-GB" smtClean="0"/>
              <a:t>12/06/2024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4274570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03512EE-6F00-4399-8D81-0E3B673059E6}" type="datetimeFigureOut">
              <a:rPr lang="en-GB" smtClean="0"/>
              <a:t>12/06/2024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4017103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3512EE-6F00-4399-8D81-0E3B673059E6}" type="datetimeFigureOut">
              <a:rPr lang="en-GB" smtClean="0"/>
              <a:t>12/06/2024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1504349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03512EE-6F00-4399-8D81-0E3B673059E6}" type="datetimeFigureOut">
              <a:rPr lang="en-GB" smtClean="0"/>
              <a:t>12/06/2024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288328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3512EE-6F00-4399-8D81-0E3B673059E6}" type="datetimeFigureOut">
              <a:rPr lang="en-GB" smtClean="0"/>
              <a:t>12/06/2024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2391056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3512EE-6F00-4399-8D81-0E3B673059E6}" type="datetimeFigureOut">
              <a:rPr lang="en-GB" smtClean="0"/>
              <a:t>12/06/2024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2145794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3512EE-6F00-4399-8D81-0E3B673059E6}" type="datetimeFigureOut">
              <a:rPr lang="en-GB" smtClean="0"/>
              <a:t>12/06/2024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4D1D90-2F40-45B1-9A3F-ADA950A844F8}" type="slidenum">
              <a:rPr lang="en-GB" smtClean="0"/>
              <a:t>‹#›</a:t>
            </a:fld>
            <a:endParaRPr lang="en-GB"/>
          </a:p>
        </p:txBody>
      </p:sp>
    </p:spTree>
    <p:extLst>
      <p:ext uri="{BB962C8B-B14F-4D97-AF65-F5344CB8AC3E}">
        <p14:creationId xmlns:p14="http://schemas.microsoft.com/office/powerpoint/2010/main" val="4267619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512EE-6F00-4399-8D81-0E3B673059E6}" type="datetimeFigureOut">
              <a:rPr lang="en-GB" smtClean="0"/>
              <a:t>12/06/2024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4D1D90-2F40-45B1-9A3F-ADA950A844F8}" type="slidenum">
              <a:rPr lang="en-GB" smtClean="0"/>
              <a:t>‹#›</a:t>
            </a:fld>
            <a:endParaRPr lang="en-GB"/>
          </a:p>
        </p:txBody>
      </p:sp>
    </p:spTree>
    <p:extLst>
      <p:ext uri="{BB962C8B-B14F-4D97-AF65-F5344CB8AC3E}">
        <p14:creationId xmlns:p14="http://schemas.microsoft.com/office/powerpoint/2010/main" val="1809194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orymullan@15oldsquare.co.uk"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rorymullan@15oldsquare.co.uk"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6107" y="1068314"/>
            <a:ext cx="11584216" cy="2167034"/>
          </a:xfrm>
        </p:spPr>
        <p:txBody>
          <a:bodyPr>
            <a:noAutofit/>
          </a:bodyPr>
          <a:lstStyle/>
          <a:p>
            <a:r>
              <a:rPr lang="en-GB" sz="7000" i="1" u="sng" dirty="0">
                <a:solidFill>
                  <a:srgbClr val="002060"/>
                </a:solidFill>
                <a:effectLst>
                  <a:outerShdw blurRad="38100" dist="38100" dir="2700000" algn="tl">
                    <a:srgbClr val="000000">
                      <a:alpha val="43137"/>
                    </a:srgbClr>
                  </a:outerShdw>
                </a:effectLst>
                <a:latin typeface="Bell MT" panose="02020503060305020303" pitchFamily="18" charset="0"/>
              </a:rPr>
              <a:t>Tax Litigation</a:t>
            </a:r>
            <a:endParaRPr lang="en-GB" sz="7000" i="1" dirty="0">
              <a:solidFill>
                <a:srgbClr val="002060"/>
              </a:solidFill>
              <a:effectLst>
                <a:outerShdw blurRad="38100" dist="38100" dir="2700000" algn="tl">
                  <a:srgbClr val="000000">
                    <a:alpha val="43137"/>
                  </a:srgbClr>
                </a:outerShdw>
              </a:effectLst>
              <a:latin typeface="Bell MT" panose="02020503060305020303" pitchFamily="18" charset="0"/>
            </a:endParaRPr>
          </a:p>
        </p:txBody>
      </p:sp>
      <p:sp>
        <p:nvSpPr>
          <p:cNvPr id="3" name="Subtitle 2"/>
          <p:cNvSpPr>
            <a:spLocks noGrp="1"/>
          </p:cNvSpPr>
          <p:nvPr>
            <p:ph type="subTitle" idx="1"/>
          </p:nvPr>
        </p:nvSpPr>
        <p:spPr>
          <a:xfrm>
            <a:off x="1524000" y="3997284"/>
            <a:ext cx="9144000" cy="1505238"/>
          </a:xfrm>
        </p:spPr>
        <p:txBody>
          <a:bodyPr>
            <a:noAutofit/>
          </a:bodyPr>
          <a:lstStyle/>
          <a:p>
            <a:r>
              <a:rPr lang="en-GB" sz="3200" dirty="0">
                <a:solidFill>
                  <a:schemeClr val="bg1">
                    <a:lumMod val="50000"/>
                  </a:schemeClr>
                </a:solidFill>
                <a:latin typeface="Bell MT" panose="02020503060305020303" pitchFamily="18" charset="0"/>
              </a:rPr>
              <a:t>Rory Mullan K.C. - Harriet Brown - Ross Birkbeck</a:t>
            </a:r>
            <a:br>
              <a:rPr lang="en-GB" sz="3200" dirty="0">
                <a:solidFill>
                  <a:schemeClr val="bg1">
                    <a:lumMod val="50000"/>
                  </a:schemeClr>
                </a:solidFill>
                <a:latin typeface="Bell MT" panose="02020503060305020303" pitchFamily="18" charset="0"/>
              </a:rPr>
            </a:br>
            <a:r>
              <a:rPr lang="en-GB" sz="3200">
                <a:solidFill>
                  <a:schemeClr val="bg1">
                    <a:lumMod val="50000"/>
                  </a:schemeClr>
                </a:solidFill>
                <a:latin typeface="Bell MT" panose="02020503060305020303" pitchFamily="18" charset="0"/>
              </a:rPr>
              <a:t> Rebecca </a:t>
            </a:r>
            <a:r>
              <a:rPr lang="en-GB" sz="3200" dirty="0">
                <a:solidFill>
                  <a:schemeClr val="bg1">
                    <a:lumMod val="50000"/>
                  </a:schemeClr>
                </a:solidFill>
                <a:latin typeface="Bell MT" panose="02020503060305020303" pitchFamily="18" charset="0"/>
              </a:rPr>
              <a:t>Sheldon – Christopher </a:t>
            </a:r>
            <a:r>
              <a:rPr lang="en-GB" sz="3200" dirty="0" err="1">
                <a:solidFill>
                  <a:schemeClr val="bg1">
                    <a:lumMod val="50000"/>
                  </a:schemeClr>
                </a:solidFill>
                <a:latin typeface="Bell MT" panose="02020503060305020303" pitchFamily="18" charset="0"/>
              </a:rPr>
              <a:t>Vallis</a:t>
            </a:r>
            <a:endParaRPr lang="en-GB" sz="32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4207" y="0"/>
            <a:ext cx="4367793" cy="1365507"/>
          </a:xfrm>
          <a:prstGeom prst="rect">
            <a:avLst/>
          </a:prstGeom>
        </p:spPr>
      </p:pic>
      <p:sp>
        <p:nvSpPr>
          <p:cNvPr id="5" name="TextBox 4"/>
          <p:cNvSpPr txBox="1"/>
          <p:nvPr/>
        </p:nvSpPr>
        <p:spPr>
          <a:xfrm>
            <a:off x="8160588" y="5881512"/>
            <a:ext cx="4209690" cy="646331"/>
          </a:xfrm>
          <a:prstGeom prst="rect">
            <a:avLst/>
          </a:prstGeom>
          <a:noFill/>
        </p:spPr>
        <p:txBody>
          <a:bodyPr wrap="square" rtlCol="0">
            <a:spAutoFit/>
          </a:bodyPr>
          <a:lstStyle/>
          <a:p>
            <a:r>
              <a:rPr lang="en-GB" dirty="0">
                <a:latin typeface="Bell MT" panose="02020503060305020303" pitchFamily="18" charset="0"/>
                <a:hlinkClick r:id="rId3"/>
              </a:rPr>
              <a:t>taxchambers@15oldsquare.co.uk</a:t>
            </a:r>
            <a:endParaRPr lang="en-GB" dirty="0">
              <a:latin typeface="Bell MT" panose="02020503060305020303" pitchFamily="18" charset="0"/>
            </a:endParaRPr>
          </a:p>
          <a:p>
            <a:r>
              <a:rPr lang="en-GB" dirty="0">
                <a:latin typeface="Bell MT" panose="02020503060305020303" pitchFamily="18" charset="0"/>
              </a:rPr>
              <a:t>020 7242 2744</a:t>
            </a:r>
          </a:p>
        </p:txBody>
      </p:sp>
    </p:spTree>
    <p:extLst>
      <p:ext uri="{BB962C8B-B14F-4D97-AF65-F5344CB8AC3E}">
        <p14:creationId xmlns:p14="http://schemas.microsoft.com/office/powerpoint/2010/main" val="249707028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When does the Dispute Start?</a:t>
            </a:r>
          </a:p>
        </p:txBody>
      </p:sp>
      <p:sp>
        <p:nvSpPr>
          <p:cNvPr id="3" name="Subtitle 2"/>
          <p:cNvSpPr>
            <a:spLocks noGrp="1"/>
          </p:cNvSpPr>
          <p:nvPr>
            <p:ph type="subTitle" idx="1"/>
          </p:nvPr>
        </p:nvSpPr>
        <p:spPr>
          <a:xfrm>
            <a:off x="461394" y="1166070"/>
            <a:ext cx="11358694" cy="4849247"/>
          </a:xfrm>
        </p:spPr>
        <p:txBody>
          <a:bodyPr>
            <a:normAutofit fontScale="70000" lnSpcReduction="2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Important to treat an enquiry as the start of a potential dispute­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HMRC have extremely wide information powers, but still need to give thought to what you provide­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There  are  things  to  which  HMRC  are  not  entitled,  e.g.  legal  professional privilege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­But also, consider whether or not the information requested is relevant to the enquiry and, more importantly, relevant to the taxpayer into whom HMRC are enquiring­</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Looking  for  opportunities  to:  </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a:t>
            </a:r>
            <a:r>
              <a:rPr lang="en-GB" sz="4000" i="1" dirty="0" err="1">
                <a:solidFill>
                  <a:schemeClr val="bg1">
                    <a:lumMod val="50000"/>
                  </a:schemeClr>
                </a:solidFill>
                <a:latin typeface="Bell MT" panose="02020503060305020303" pitchFamily="18" charset="0"/>
              </a:rPr>
              <a:t>i</a:t>
            </a:r>
            <a:r>
              <a:rPr lang="en-GB" sz="4000" i="1" dirty="0">
                <a:solidFill>
                  <a:schemeClr val="bg1">
                    <a:lumMod val="50000"/>
                  </a:schemeClr>
                </a:solidFill>
                <a:latin typeface="Bell MT" panose="02020503060305020303" pitchFamily="18" charset="0"/>
              </a:rPr>
              <a:t>)  understand  more  about  HMRC’s  case;  </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(ii) opportunities to settle/narrow the issues/reduce the tax in question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298980125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Witness Evidence</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299564963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Witness Evidence</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When to get it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Burden of proof</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Factual evidence v expert evidence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What a witness statement is not for</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Key points for preparing statements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5064756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39596"/>
            <a:ext cx="9144000" cy="2387600"/>
          </a:xfrm>
        </p:spPr>
        <p:txBody>
          <a:bodyPr>
            <a:normAutofit fontScale="90000"/>
          </a:bodyPr>
          <a:lstStyle/>
          <a:p>
            <a:r>
              <a:rPr lang="en-GB" sz="8000" dirty="0">
                <a:solidFill>
                  <a:srgbClr val="002060"/>
                </a:solidFill>
                <a:latin typeface="Bell MT" panose="02020503060305020303" pitchFamily="18" charset="0"/>
              </a:rPr>
              <a:t>The HMRC perspective on litigation</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43634932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In 2022/23, there were 12,332 new FTT appeals. In the same year, 7,081 appeals were settled before hearing</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It is HMRC’s policy (the LSS) to concede an issue where it is “unlikely to succeed”</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In my experience, HMRC are quite happy to withdraw in these circumstances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73184729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In 2021/22, HMRC’s success rate for </a:t>
            </a:r>
            <a:r>
              <a:rPr lang="en-GB" sz="4400" i="1" u="sng" dirty="0">
                <a:solidFill>
                  <a:schemeClr val="bg1">
                    <a:lumMod val="50000"/>
                  </a:schemeClr>
                </a:solidFill>
                <a:latin typeface="Bell MT" panose="02020503060305020303" pitchFamily="18" charset="0"/>
              </a:rPr>
              <a:t>decided </a:t>
            </a:r>
            <a:r>
              <a:rPr lang="en-GB" sz="4400" i="1" dirty="0">
                <a:solidFill>
                  <a:schemeClr val="bg1">
                    <a:lumMod val="50000"/>
                  </a:schemeClr>
                </a:solidFill>
                <a:latin typeface="Bell MT" panose="02020503060305020303" pitchFamily="18" charset="0"/>
              </a:rPr>
              <a:t>appeals at the Tribunal was 88%. In 2022/23 it was 91.8%</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One of the reasons behind this is the LSS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By bringing an appeal, you are giving HMRC lawyers the opportunity to decide whether the LSS applies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68879113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fontScale="85000" lnSpcReduction="2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 dispute will not be looked at by a lawyer unless or until an appeal to the FTT is brought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HMRC is much more likely to concede where the taxpayer presents well-drafted and comprehensive grounds of appeal</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Overly aggressive approach is less likely to lead to HMRC concession</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Don’t try to “catch out” HMRC by omitting points from grounds of appeal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12160537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fontScale="925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HMRC might be waiting to see if taxpayer can provide the evidence to substantiate your case. If you can provide evidence that they have no basis to challenge, they may well withdraw from proceedings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Taxpayers are at an advantage because HMRC will no longer be in a position to collect new evidence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409544917"/>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Don’t be put off by the statistics. Many taxpayers do succeed at Tribunal. In my experience, relatively few taxpayers are represented by counsel and many are encouraged to bring hopeless cases by the no-costs regime.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This skews the statistics somewhat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22297719"/>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HMRC perspective</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The cases where taxpayers have the most success are those where:</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Organised and professional approach with well drafted grounds of appeal</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Good witness evidence (perhaps multiple witnesses)</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Potential reputational risk to HMRC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44133316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39596"/>
            <a:ext cx="9144000" cy="2387600"/>
          </a:xfrm>
        </p:spPr>
        <p:txBody>
          <a:bodyPr>
            <a:normAutofit/>
          </a:bodyPr>
          <a:lstStyle/>
          <a:p>
            <a:r>
              <a:rPr lang="en-GB" sz="8000" dirty="0">
                <a:solidFill>
                  <a:srgbClr val="002060"/>
                </a:solidFill>
                <a:latin typeface="Bell MT" panose="02020503060305020303" pitchFamily="18" charset="0"/>
              </a:rPr>
              <a:t>Why go to the Tribunal?</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243904879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ADR</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1201014657"/>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ADR</a:t>
            </a:r>
          </a:p>
        </p:txBody>
      </p:sp>
      <p:sp>
        <p:nvSpPr>
          <p:cNvPr id="3" name="Subtitle 2"/>
          <p:cNvSpPr>
            <a:spLocks noGrp="1"/>
          </p:cNvSpPr>
          <p:nvPr>
            <p:ph type="subTitle" idx="1"/>
          </p:nvPr>
        </p:nvSpPr>
        <p:spPr>
          <a:xfrm>
            <a:off x="461394" y="1166071"/>
            <a:ext cx="11358694" cy="4326422"/>
          </a:xfrm>
        </p:spPr>
        <p:txBody>
          <a:bodyPr>
            <a:normAutofit fontScale="92500"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­HMRC have a specific scheme for ADR­</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You can use it: </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when you are unable to reach an agreement with HMRC</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during a compliance check, </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where progress in the enquiry has stalled</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at the end of a compliance check, when a decision has been made that you can appeal against (but sensible to make the appeal first)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753444753"/>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ADR</a:t>
            </a:r>
          </a:p>
        </p:txBody>
      </p:sp>
      <p:sp>
        <p:nvSpPr>
          <p:cNvPr id="3" name="Subtitle 2"/>
          <p:cNvSpPr>
            <a:spLocks noGrp="1"/>
          </p:cNvSpPr>
          <p:nvPr>
            <p:ph type="subTitle" idx="1"/>
          </p:nvPr>
        </p:nvSpPr>
        <p:spPr>
          <a:xfrm>
            <a:off x="461394" y="1166071"/>
            <a:ext cx="11358694" cy="4326422"/>
          </a:xfrm>
        </p:spPr>
        <p:txBody>
          <a:bodyPr>
            <a:normAutofit fontScale="85000"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­When to use it­:</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communications have broken down ­</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disputes about the facts­</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a dispute appears to be the result of a misunderstanding­</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“you want to know why HMRC has not agreed evidence you have given them, and why they want to use other evidence”­</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not  clear  what  information  HMRC  has  used,  and  you  think  they  may  have made wrong assumptions­</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you want HMRC to explain why they need more information</a:t>
            </a:r>
            <a:endParaRPr lang="en-GB" sz="36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17884370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ADR</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­The LSS­</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Both within disputes and when looking for settlement opportunities, important to be aware of the litigation and settlement strategy­</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Need to know what HMRC can and cannot do</a:t>
            </a:r>
            <a:endParaRPr lang="en-GB" sz="32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823027119"/>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Costs</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851391577"/>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Costs</a:t>
            </a:r>
          </a:p>
        </p:txBody>
      </p:sp>
      <p:sp>
        <p:nvSpPr>
          <p:cNvPr id="3" name="Subtitle 2"/>
          <p:cNvSpPr>
            <a:spLocks noGrp="1"/>
          </p:cNvSpPr>
          <p:nvPr>
            <p:ph type="subTitle" idx="1"/>
          </p:nvPr>
        </p:nvSpPr>
        <p:spPr>
          <a:xfrm>
            <a:off x="461394" y="1166071"/>
            <a:ext cx="11358694" cy="4326422"/>
          </a:xfrm>
        </p:spPr>
        <p:txBody>
          <a:bodyPr>
            <a:normAutofit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Think about the costs risk in the FTT and beyond</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Costs in the FTT outside of being allocated as ‘complex’</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Cases allocated as complex in the FTT (to opt out or not to opt out?)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Costs in the UT and beyond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90499453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Judicial Review</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3228800381"/>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Judicial review</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­Many decisions of HMRC cannot be referred to the Tribunal</a:t>
            </a:r>
          </a:p>
          <a:p>
            <a:pPr marL="1314450" lvl="1" indent="-857250" algn="l">
              <a:buFont typeface="Arial" panose="020B0604020202020204" pitchFamily="34" charset="0"/>
              <a:buChar char="•"/>
            </a:pPr>
            <a:r>
              <a:rPr lang="en-GB" sz="3600" i="1" dirty="0">
                <a:solidFill>
                  <a:schemeClr val="bg1">
                    <a:lumMod val="50000"/>
                  </a:schemeClr>
                </a:solidFill>
                <a:latin typeface="Bell MT" panose="02020503060305020303" pitchFamily="18" charset="0"/>
              </a:rPr>
              <a:t>Most are informal exercises of discretion</a:t>
            </a:r>
          </a:p>
          <a:p>
            <a:pPr marL="1314450" lvl="1" indent="-857250" algn="l">
              <a:buFont typeface="Arial" panose="020B0604020202020204" pitchFamily="34" charset="0"/>
              <a:buChar char="•"/>
            </a:pPr>
            <a:r>
              <a:rPr lang="en-GB" sz="3600" i="1" dirty="0">
                <a:solidFill>
                  <a:schemeClr val="bg1">
                    <a:lumMod val="50000"/>
                  </a:schemeClr>
                </a:solidFill>
                <a:latin typeface="Bell MT" panose="02020503060305020303" pitchFamily="18" charset="0"/>
              </a:rPr>
              <a:t>But also formal decisions (</a:t>
            </a:r>
            <a:r>
              <a:rPr lang="en-GB" sz="3600" i="1" dirty="0" err="1">
                <a:solidFill>
                  <a:schemeClr val="bg1">
                    <a:lumMod val="50000"/>
                  </a:schemeClr>
                </a:solidFill>
                <a:latin typeface="Bell MT" panose="02020503060305020303" pitchFamily="18" charset="0"/>
              </a:rPr>
              <a:t>e.g</a:t>
            </a:r>
            <a:r>
              <a:rPr lang="en-GB" sz="3600" i="1" dirty="0">
                <a:solidFill>
                  <a:schemeClr val="bg1">
                    <a:lumMod val="50000"/>
                  </a:schemeClr>
                </a:solidFill>
                <a:latin typeface="Bell MT" panose="02020503060305020303" pitchFamily="18" charset="0"/>
              </a:rPr>
              <a:t> APNs &amp; Follower Notices)</a:t>
            </a:r>
            <a:endParaRPr lang="en-GB" sz="4000" i="1" dirty="0">
              <a:solidFill>
                <a:schemeClr val="bg1">
                  <a:lumMod val="50000"/>
                </a:schemeClr>
              </a:solidFill>
              <a:latin typeface="Bell MT" panose="02020503060305020303" pitchFamily="18" charset="0"/>
            </a:endParaRPr>
          </a:p>
          <a:p>
            <a:pPr marL="857250"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Judicial Review presents an answer</a:t>
            </a:r>
          </a:p>
          <a:p>
            <a:pPr marL="857250"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Can also challenge legislation itself</a:t>
            </a:r>
          </a:p>
          <a:p>
            <a:pPr marL="857250" indent="-857250" algn="l">
              <a:buFont typeface="Arial" panose="020B0604020202020204" pitchFamily="34" charset="0"/>
              <a:buChar char="•"/>
            </a:pPr>
            <a:endParaRPr lang="en-GB" sz="4000" i="1" dirty="0">
              <a:solidFill>
                <a:schemeClr val="bg1">
                  <a:lumMod val="50000"/>
                </a:schemeClr>
              </a:solidFill>
              <a:latin typeface="Bell MT" panose="02020503060305020303" pitchFamily="18" charset="0"/>
            </a:endParaRPr>
          </a:p>
          <a:p>
            <a:pPr marL="857250" indent="-857250" algn="l">
              <a:buFont typeface="Arial" panose="020B0604020202020204" pitchFamily="34" charset="0"/>
              <a:buChar char="•"/>
            </a:pPr>
            <a:endParaRPr lang="en-GB" sz="4000" i="1" dirty="0">
              <a:solidFill>
                <a:schemeClr val="bg1">
                  <a:lumMod val="50000"/>
                </a:schemeClr>
              </a:solidFill>
              <a:latin typeface="Bell MT" panose="02020503060305020303" pitchFamily="18" charset="0"/>
            </a:endParaRPr>
          </a:p>
          <a:p>
            <a:pPr marL="857250" indent="-857250" algn="l">
              <a:buFont typeface="Arial" panose="020B0604020202020204" pitchFamily="34" charset="0"/>
              <a:buChar char="•"/>
            </a:pPr>
            <a:endParaRPr lang="en-GB" sz="40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80774943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Judicial review</a:t>
            </a:r>
          </a:p>
        </p:txBody>
      </p:sp>
      <p:sp>
        <p:nvSpPr>
          <p:cNvPr id="3" name="Subtitle 2"/>
          <p:cNvSpPr>
            <a:spLocks noGrp="1"/>
          </p:cNvSpPr>
          <p:nvPr>
            <p:ph type="subTitle" idx="1"/>
          </p:nvPr>
        </p:nvSpPr>
        <p:spPr>
          <a:xfrm>
            <a:off x="461394" y="1166071"/>
            <a:ext cx="11358694" cy="4777529"/>
          </a:xfrm>
        </p:spPr>
        <p:txBody>
          <a:bodyPr>
            <a:normAutofit fontScale="77500" lnSpcReduction="2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­Entirely different principles and law to tax litigation</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Reasonableness and proportionality</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Process</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Lawfulness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Entirely difference litigation procedure and courts: CPR &amp; High Court</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Alternative remedy?</a:t>
            </a:r>
          </a:p>
          <a:p>
            <a:pPr marL="1314450" lvl="1" indent="-857250" algn="l">
              <a:buFont typeface="Arial" panose="020B0604020202020204" pitchFamily="34" charset="0"/>
              <a:buChar char="•"/>
            </a:pPr>
            <a:r>
              <a:rPr lang="en-GB" sz="4000" i="1" dirty="0">
                <a:solidFill>
                  <a:schemeClr val="bg1">
                    <a:lumMod val="50000"/>
                  </a:schemeClr>
                </a:solidFill>
                <a:latin typeface="Bell MT" panose="02020503060305020303" pitchFamily="18" charset="0"/>
              </a:rPr>
              <a:t>Out of time?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Problem of split proceedings (</a:t>
            </a:r>
            <a:r>
              <a:rPr lang="en-GB" sz="4400" i="1" dirty="0" err="1">
                <a:solidFill>
                  <a:schemeClr val="bg1">
                    <a:lumMod val="50000"/>
                  </a:schemeClr>
                </a:solidFill>
                <a:latin typeface="Bell MT" panose="02020503060305020303" pitchFamily="18" charset="0"/>
              </a:rPr>
              <a:t>Samakand</a:t>
            </a:r>
            <a:r>
              <a:rPr lang="en-GB" sz="4400" i="1" dirty="0">
                <a:solidFill>
                  <a:schemeClr val="bg1">
                    <a:lumMod val="50000"/>
                  </a:schemeClr>
                </a:solidFill>
                <a:latin typeface="Bell MT" panose="02020503060305020303" pitchFamily="18" charset="0"/>
              </a:rPr>
              <a: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Grey areas (Beadle vs KSM </a:t>
            </a:r>
            <a:r>
              <a:rPr lang="en-GB" sz="4400" i="1" dirty="0" err="1">
                <a:solidFill>
                  <a:schemeClr val="bg1">
                    <a:lumMod val="50000"/>
                  </a:schemeClr>
                </a:solidFill>
                <a:latin typeface="Bell MT" panose="02020503060305020303" pitchFamily="18" charset="0"/>
              </a:rPr>
              <a:t>Henrk</a:t>
            </a:r>
            <a:r>
              <a:rPr lang="en-GB" sz="4400" i="1" dirty="0">
                <a:solidFill>
                  <a:schemeClr val="bg1">
                    <a:lumMod val="50000"/>
                  </a:schemeClr>
                </a:solidFill>
                <a:latin typeface="Bell MT" panose="02020503060305020303" pitchFamily="18" charset="0"/>
              </a:rPr>
              <a:t> Zeman)</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Costs</a:t>
            </a:r>
          </a:p>
          <a:p>
            <a:pPr marL="857250" indent="-857250" algn="l">
              <a:buFont typeface="Arial" panose="020B0604020202020204" pitchFamily="34" charset="0"/>
              <a:buChar char="•"/>
            </a:pPr>
            <a:endParaRPr lang="en-GB" sz="4000" i="1" dirty="0">
              <a:solidFill>
                <a:schemeClr val="bg1">
                  <a:lumMod val="50000"/>
                </a:schemeClr>
              </a:solidFill>
              <a:latin typeface="Bell MT" panose="02020503060305020303" pitchFamily="18" charset="0"/>
            </a:endParaRPr>
          </a:p>
          <a:p>
            <a:pPr marL="857250" indent="-857250" algn="l">
              <a:buFont typeface="Arial" panose="020B0604020202020204" pitchFamily="34" charset="0"/>
              <a:buChar char="•"/>
            </a:pPr>
            <a:endParaRPr lang="en-GB" sz="40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776009547"/>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Strategy</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324534952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Why go to the Tribunal?</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Taxpayer is not bound to fight Tribunal proceedings to bitter end</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Different context in which to address issues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HMRC have to formally set out their case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Case considered by different parties within HMRC</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41297346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Strategy</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Litigating in the Tribunal is not like an episode of Suits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Consider position soberly and carefully at an early point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What is preferred outcome?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What are options for achieving that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2666520940"/>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Strategy</a:t>
            </a:r>
          </a:p>
        </p:txBody>
      </p:sp>
      <p:sp>
        <p:nvSpPr>
          <p:cNvPr id="3" name="Subtitle 2"/>
          <p:cNvSpPr>
            <a:spLocks noGrp="1"/>
          </p:cNvSpPr>
          <p:nvPr>
            <p:ph type="subTitle" idx="1"/>
          </p:nvPr>
        </p:nvSpPr>
        <p:spPr>
          <a:xfrm>
            <a:off x="461394" y="1166071"/>
            <a:ext cx="11358694" cy="4326422"/>
          </a:xfrm>
        </p:spPr>
        <p:txBody>
          <a:bodyPr>
            <a:normAutofit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Importance of thorough preparation</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What evidence can be deployed?</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How does evidence relate to issues?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How compelling is the evidence?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Witnesses, documents and fallibility</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Remember evidence will be tested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579898587"/>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Strategy</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How does evidence relate to arguments?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How does evidence relate to discussions with HMRC?</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Settlement? When, how and </a:t>
            </a:r>
            <a:r>
              <a:rPr lang="en-GB" sz="4400" i="1">
                <a:solidFill>
                  <a:schemeClr val="bg1">
                    <a:lumMod val="50000"/>
                  </a:schemeClr>
                </a:solidFill>
                <a:latin typeface="Bell MT" panose="02020503060305020303" pitchFamily="18" charset="0"/>
              </a:rPr>
              <a:t>what amount?</a:t>
            </a:r>
            <a:endParaRPr lang="en-GB" sz="44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594336496"/>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03586"/>
            <a:ext cx="12192000" cy="879894"/>
          </a:xfrm>
        </p:spPr>
        <p:txBody>
          <a:bodyPr>
            <a:normAutofit fontScale="90000"/>
          </a:bodyPr>
          <a:lstStyle/>
          <a:p>
            <a:endParaRPr lang="en-GB" sz="8000" dirty="0">
              <a:solidFill>
                <a:srgbClr val="002060"/>
              </a:solidFill>
              <a:latin typeface="Bell MT" panose="02020503060305020303" pitchFamily="18" charset="0"/>
            </a:endParaRPr>
          </a:p>
        </p:txBody>
      </p:sp>
      <p:sp>
        <p:nvSpPr>
          <p:cNvPr id="3" name="Subtitle 2"/>
          <p:cNvSpPr>
            <a:spLocks noGrp="1"/>
          </p:cNvSpPr>
          <p:nvPr>
            <p:ph type="subTitle" idx="1"/>
          </p:nvPr>
        </p:nvSpPr>
        <p:spPr>
          <a:xfrm>
            <a:off x="0" y="3683480"/>
            <a:ext cx="12192000" cy="2416410"/>
          </a:xfrm>
        </p:spPr>
        <p:txBody>
          <a:bodyPr>
            <a:normAutofit fontScale="32500" lnSpcReduction="20000"/>
          </a:bodyPr>
          <a:lstStyle/>
          <a:p>
            <a:r>
              <a:rPr lang="en-GB" sz="6000" dirty="0">
                <a:solidFill>
                  <a:schemeClr val="bg1">
                    <a:lumMod val="50000"/>
                  </a:schemeClr>
                </a:solidFill>
                <a:latin typeface="Bell MT" panose="02020503060305020303" pitchFamily="18" charset="0"/>
              </a:rPr>
              <a:t>Old Square Tax Chambers</a:t>
            </a:r>
          </a:p>
          <a:p>
            <a:r>
              <a:rPr lang="en-GB" sz="6000" dirty="0">
                <a:solidFill>
                  <a:schemeClr val="bg1">
                    <a:lumMod val="50000"/>
                  </a:schemeClr>
                </a:solidFill>
                <a:latin typeface="Bell MT" panose="02020503060305020303" pitchFamily="18" charset="0"/>
              </a:rPr>
              <a:t>15 Old Square</a:t>
            </a:r>
          </a:p>
          <a:p>
            <a:r>
              <a:rPr lang="en-GB" sz="6000" dirty="0">
                <a:solidFill>
                  <a:schemeClr val="bg1">
                    <a:lumMod val="50000"/>
                  </a:schemeClr>
                </a:solidFill>
                <a:latin typeface="Bell MT" panose="02020503060305020303" pitchFamily="18" charset="0"/>
              </a:rPr>
              <a:t>Lincoln’s Inn</a:t>
            </a:r>
          </a:p>
          <a:p>
            <a:r>
              <a:rPr lang="en-GB" sz="6000" dirty="0">
                <a:solidFill>
                  <a:schemeClr val="bg1">
                    <a:lumMod val="50000"/>
                  </a:schemeClr>
                </a:solidFill>
                <a:latin typeface="Bell MT" panose="02020503060305020303" pitchFamily="18" charset="0"/>
              </a:rPr>
              <a:t>London WC2A 3UE</a:t>
            </a:r>
          </a:p>
          <a:p>
            <a:endParaRPr lang="en-GB" sz="6000" dirty="0">
              <a:solidFill>
                <a:schemeClr val="bg1">
                  <a:lumMod val="50000"/>
                </a:schemeClr>
              </a:solidFill>
              <a:latin typeface="Bell MT" panose="02020503060305020303" pitchFamily="18" charset="0"/>
            </a:endParaRPr>
          </a:p>
          <a:p>
            <a:r>
              <a:rPr lang="en-GB" sz="6000" dirty="0">
                <a:solidFill>
                  <a:schemeClr val="bg1">
                    <a:lumMod val="50000"/>
                  </a:schemeClr>
                </a:solidFill>
                <a:latin typeface="Bell MT" panose="02020503060305020303" pitchFamily="18" charset="0"/>
                <a:hlinkClick r:id="rId2"/>
              </a:rPr>
              <a:t>taxchambers@15oldsquare.co.uk</a:t>
            </a:r>
            <a:r>
              <a:rPr lang="en-GB" sz="6000" dirty="0">
                <a:solidFill>
                  <a:schemeClr val="bg1">
                    <a:lumMod val="50000"/>
                  </a:schemeClr>
                </a:solidFill>
                <a:latin typeface="Bell MT" panose="02020503060305020303" pitchFamily="18" charset="0"/>
              </a:rPr>
              <a:t> </a:t>
            </a:r>
          </a:p>
          <a:p>
            <a:r>
              <a:rPr lang="en-GB" sz="6000" dirty="0">
                <a:solidFill>
                  <a:schemeClr val="bg1">
                    <a:lumMod val="50000"/>
                  </a:schemeClr>
                </a:solidFill>
                <a:latin typeface="Bell MT" panose="02020503060305020303" pitchFamily="18" charset="0"/>
              </a:rPr>
              <a:t>020 7242 2744</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075" y="758110"/>
            <a:ext cx="6937849" cy="2168986"/>
          </a:xfrm>
          <a:prstGeom prst="rect">
            <a:avLst/>
          </a:prstGeom>
        </p:spPr>
      </p:pic>
    </p:spTree>
    <p:extLst>
      <p:ext uri="{BB962C8B-B14F-4D97-AF65-F5344CB8AC3E}">
        <p14:creationId xmlns:p14="http://schemas.microsoft.com/office/powerpoint/2010/main" val="297768190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Why go to the Tribunal?</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Costs incurred at different points in the process can concentrate minds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Evidence set out formally </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Issues considered by an independent Tribunal</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Wider impact of a favourable finding</a:t>
            </a:r>
          </a:p>
          <a:p>
            <a:pPr marL="857250" indent="-857250" algn="l">
              <a:buFont typeface="Arial" panose="020B0604020202020204" pitchFamily="34" charset="0"/>
              <a:buChar char="•"/>
            </a:pPr>
            <a:endParaRPr lang="en-GB" sz="4400" i="1"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74702531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8000" dirty="0">
                <a:solidFill>
                  <a:srgbClr val="002060"/>
                </a:solidFill>
                <a:latin typeface="Bell MT" panose="02020503060305020303" pitchFamily="18" charset="0"/>
              </a:rPr>
              <a:t>What’s Involved?</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210447127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What’s Involved</a:t>
            </a:r>
          </a:p>
        </p:txBody>
      </p:sp>
      <p:sp>
        <p:nvSpPr>
          <p:cNvPr id="3" name="Subtitle 2"/>
          <p:cNvSpPr>
            <a:spLocks noGrp="1"/>
          </p:cNvSpPr>
          <p:nvPr>
            <p:ph type="subTitle" idx="1"/>
          </p:nvPr>
        </p:nvSpPr>
        <p:spPr>
          <a:xfrm>
            <a:off x="461394" y="1166071"/>
            <a:ext cx="11358694" cy="4326422"/>
          </a:xfrm>
        </p:spPr>
        <p:txBody>
          <a:bodyPr>
            <a:normAutofit fontScale="85000" lnSpcReduction="2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Enquiry</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Assessment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Appeal to HMRC</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Review</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Appeal to Tribunal</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Statement of Case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Skeleton Arguments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Hearing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167792499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What’s Involved</a:t>
            </a:r>
          </a:p>
        </p:txBody>
      </p:sp>
      <p:sp>
        <p:nvSpPr>
          <p:cNvPr id="3" name="Subtitle 2"/>
          <p:cNvSpPr>
            <a:spLocks noGrp="1"/>
          </p:cNvSpPr>
          <p:nvPr>
            <p:ph type="subTitle" idx="1"/>
          </p:nvPr>
        </p:nvSpPr>
        <p:spPr>
          <a:xfrm>
            <a:off x="461394" y="1166071"/>
            <a:ext cx="11358694" cy="4326422"/>
          </a:xfrm>
        </p:spPr>
        <p:txBody>
          <a:bodyPr>
            <a:normAutofit/>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The Client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Advisors</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Solicitor</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Barrister</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Witnesses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82692781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52065"/>
            <a:ext cx="9144000" cy="2387600"/>
          </a:xfrm>
        </p:spPr>
        <p:txBody>
          <a:bodyPr>
            <a:normAutofit/>
          </a:bodyPr>
          <a:lstStyle/>
          <a:p>
            <a:r>
              <a:rPr lang="en-GB" sz="5400" dirty="0">
                <a:solidFill>
                  <a:srgbClr val="002060"/>
                </a:solidFill>
                <a:latin typeface="Bell MT" panose="02020503060305020303" pitchFamily="18" charset="0"/>
              </a:rPr>
              <a:t>When Does the Dispute Start?</a:t>
            </a:r>
          </a:p>
        </p:txBody>
      </p:sp>
      <p:sp>
        <p:nvSpPr>
          <p:cNvPr id="3" name="Subtitle 2"/>
          <p:cNvSpPr>
            <a:spLocks noGrp="1"/>
          </p:cNvSpPr>
          <p:nvPr>
            <p:ph type="subTitle" idx="1"/>
          </p:nvPr>
        </p:nvSpPr>
        <p:spPr>
          <a:xfrm>
            <a:off x="1524000" y="4139665"/>
            <a:ext cx="9144000" cy="1655762"/>
          </a:xfrm>
        </p:spPr>
        <p:txBody>
          <a:bodyPr>
            <a:normAutofit/>
          </a:bodyPr>
          <a:lstStyle/>
          <a:p>
            <a:endParaRPr lang="en-GB" sz="6000" dirty="0">
              <a:solidFill>
                <a:schemeClr val="bg1">
                  <a:lumMod val="50000"/>
                </a:schemeClr>
              </a:solidFill>
              <a:latin typeface="Bell MT" panose="020205030603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372" y="105682"/>
            <a:ext cx="4367793" cy="1365507"/>
          </a:xfrm>
          <a:prstGeom prst="rect">
            <a:avLst/>
          </a:prstGeom>
        </p:spPr>
      </p:pic>
    </p:spTree>
    <p:extLst>
      <p:ext uri="{BB962C8B-B14F-4D97-AF65-F5344CB8AC3E}">
        <p14:creationId xmlns:p14="http://schemas.microsoft.com/office/powerpoint/2010/main" val="1321091311"/>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560" y="168355"/>
            <a:ext cx="11560029" cy="997716"/>
          </a:xfrm>
        </p:spPr>
        <p:txBody>
          <a:bodyPr>
            <a:normAutofit/>
          </a:bodyPr>
          <a:lstStyle/>
          <a:p>
            <a:pPr algn="l"/>
            <a:r>
              <a:rPr lang="en-GB" cap="small" dirty="0">
                <a:solidFill>
                  <a:srgbClr val="002060"/>
                </a:solidFill>
                <a:latin typeface="Bell MT" panose="02020503060305020303" pitchFamily="18" charset="0"/>
              </a:rPr>
              <a:t>When does the Dispute Start?</a:t>
            </a:r>
          </a:p>
        </p:txBody>
      </p:sp>
      <p:sp>
        <p:nvSpPr>
          <p:cNvPr id="3" name="Subtitle 2"/>
          <p:cNvSpPr>
            <a:spLocks noGrp="1"/>
          </p:cNvSpPr>
          <p:nvPr>
            <p:ph type="subTitle" idx="1"/>
          </p:nvPr>
        </p:nvSpPr>
        <p:spPr>
          <a:xfrm>
            <a:off x="461394" y="1569485"/>
            <a:ext cx="11358694" cy="4326422"/>
          </a:xfrm>
        </p:spPr>
        <p:txBody>
          <a:bodyPr>
            <a:normAutofit lnSpcReduction="10000"/>
          </a:bodyPr>
          <a:lstStyle/>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Opening Enquiry/Discovery Assessment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Closure notice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Review</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Statement of Case</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Witness Statement</a:t>
            </a:r>
          </a:p>
          <a:p>
            <a:pPr marL="857250" indent="-857250" algn="l">
              <a:buFont typeface="Arial" panose="020B0604020202020204" pitchFamily="34" charset="0"/>
              <a:buChar char="•"/>
            </a:pPr>
            <a:r>
              <a:rPr lang="en-GB" sz="4400" i="1" dirty="0">
                <a:solidFill>
                  <a:schemeClr val="bg1">
                    <a:lumMod val="50000"/>
                  </a:schemeClr>
                </a:solidFill>
                <a:latin typeface="Bell MT" panose="02020503060305020303" pitchFamily="18" charset="0"/>
              </a:rPr>
              <a:t>ADR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029" y="5840083"/>
            <a:ext cx="3255971" cy="1017917"/>
          </a:xfrm>
          <a:prstGeom prst="rect">
            <a:avLst/>
          </a:prstGeom>
        </p:spPr>
      </p:pic>
    </p:spTree>
    <p:extLst>
      <p:ext uri="{BB962C8B-B14F-4D97-AF65-F5344CB8AC3E}">
        <p14:creationId xmlns:p14="http://schemas.microsoft.com/office/powerpoint/2010/main" val="3824448781"/>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1060</Words>
  <Application>Microsoft Office PowerPoint</Application>
  <PresentationFormat>Widescreen</PresentationFormat>
  <Paragraphs>148</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Bell MT</vt:lpstr>
      <vt:lpstr>Calibri</vt:lpstr>
      <vt:lpstr>Calibri Light</vt:lpstr>
      <vt:lpstr>Office Theme</vt:lpstr>
      <vt:lpstr>Tax Litigation</vt:lpstr>
      <vt:lpstr>Why go to the Tribunal?</vt:lpstr>
      <vt:lpstr>Why go to the Tribunal?</vt:lpstr>
      <vt:lpstr>Why go to the Tribunal?</vt:lpstr>
      <vt:lpstr>What’s Involved?</vt:lpstr>
      <vt:lpstr>What’s Involved</vt:lpstr>
      <vt:lpstr>What’s Involved</vt:lpstr>
      <vt:lpstr>When Does the Dispute Start?</vt:lpstr>
      <vt:lpstr>When does the Dispute Start?</vt:lpstr>
      <vt:lpstr>When does the Dispute Start?</vt:lpstr>
      <vt:lpstr>Witness Evidence</vt:lpstr>
      <vt:lpstr>Witness Evidence</vt:lpstr>
      <vt:lpstr>The HMRC perspective on litigation</vt:lpstr>
      <vt:lpstr>HMRC perspective</vt:lpstr>
      <vt:lpstr>HMRC perspective</vt:lpstr>
      <vt:lpstr>HMRC perspective</vt:lpstr>
      <vt:lpstr>HMRC perspective</vt:lpstr>
      <vt:lpstr>HMRC perspective</vt:lpstr>
      <vt:lpstr>HMRC perspective</vt:lpstr>
      <vt:lpstr>ADR</vt:lpstr>
      <vt:lpstr>ADR</vt:lpstr>
      <vt:lpstr>ADR</vt:lpstr>
      <vt:lpstr>ADR</vt:lpstr>
      <vt:lpstr>Costs</vt:lpstr>
      <vt:lpstr>Costs</vt:lpstr>
      <vt:lpstr>Judicial Review</vt:lpstr>
      <vt:lpstr>Judicial review</vt:lpstr>
      <vt:lpstr>Judicial review</vt:lpstr>
      <vt:lpstr>Strategy</vt:lpstr>
      <vt:lpstr>Strategy</vt:lpstr>
      <vt:lpstr>Strategy</vt:lpstr>
      <vt:lpstr>Strategy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of Trusts</dc:title>
  <dc:creator>Rory Mullan</dc:creator>
  <cp:lastModifiedBy>Rebecca Foy</cp:lastModifiedBy>
  <cp:revision>87</cp:revision>
  <dcterms:created xsi:type="dcterms:W3CDTF">2016-05-18T21:00:52Z</dcterms:created>
  <dcterms:modified xsi:type="dcterms:W3CDTF">2024-06-12T10:09:09Z</dcterms:modified>
</cp:coreProperties>
</file>